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60" r:id="rId3"/>
    <p:sldId id="276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9" r:id="rId18"/>
    <p:sldId id="280" r:id="rId19"/>
    <p:sldId id="281" r:id="rId20"/>
    <p:sldId id="282" r:id="rId21"/>
    <p:sldId id="27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6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22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t>4/6/2015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066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t>4/6/2015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87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t>4/6/2015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57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t>4/6/2015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856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t>4/6/2015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9712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t>4/6/2015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852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t>4/6/2015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76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4/6/2015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47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4/6/2015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638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smtClean="0"/>
              <a:t>4/6/2015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686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t>4/6/2015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879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smtClean="0"/>
              <a:t>4/6/2015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1751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2201" y="685800"/>
            <a:ext cx="11214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  <a:t>Robert Frost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2201" y="1831730"/>
            <a:ext cx="11214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spc="800" dirty="0" smtClean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  <a:t>SPAN OF LIFE</a:t>
            </a:r>
            <a:endParaRPr lang="en-US" sz="6400" b="1" spc="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58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789" y="1341006"/>
            <a:ext cx="1173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The 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ol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s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ward without getting </a:t>
            </a:r>
            <a:r>
              <a:rPr lang="en-US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up.</a:t>
            </a:r>
            <a:endParaRPr lang="en-US" sz="3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1   2   3   4     5     6    7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547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789" y="1341006"/>
            <a:ext cx="1173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The 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ol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s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war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without getting </a:t>
            </a:r>
            <a:r>
              <a:rPr lang="en-US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up.</a:t>
            </a:r>
            <a:endParaRPr lang="en-US" sz="3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1   2   3   4     5     6    7        8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09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789" y="1341006"/>
            <a:ext cx="1173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The 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ol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s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war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withou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getting </a:t>
            </a:r>
            <a:r>
              <a:rPr lang="en-US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up.</a:t>
            </a:r>
            <a:endParaRPr lang="en-US" sz="3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1   2   3   4     5     6    7        8                9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06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789" y="1341006"/>
            <a:ext cx="1173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The 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ol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s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war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withou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etting </a:t>
            </a:r>
            <a:r>
              <a:rPr lang="en-US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up.</a:t>
            </a:r>
            <a:endParaRPr lang="en-US" sz="3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1   2   3   4     5     6    7        8                9  10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94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789" y="1341006"/>
            <a:ext cx="1173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The 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ol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s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war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withou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tt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ing </a:t>
            </a:r>
            <a:r>
              <a:rPr lang="en-US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up.</a:t>
            </a:r>
            <a:endParaRPr lang="en-US" sz="3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1   2   3   4     5     6    7        8                9  10   11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85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789" y="1341006"/>
            <a:ext cx="1173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The 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ol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s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war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withou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tt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up.</a:t>
            </a:r>
            <a:endParaRPr lang="en-US" sz="3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1   2   3   4     5     6    7        8                9  10   11     12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2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789" y="1341006"/>
            <a:ext cx="1173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The 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ol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s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war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withou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tt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</a:t>
            </a:r>
            <a:r>
              <a:rPr lang="en-US" sz="3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3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1   2   3   4     5     6    7        8                9  10   11     12    13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29511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1100" y="1174671"/>
            <a:ext cx="117363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spc="300" dirty="0">
                <a:latin typeface="Cambria" panose="02040503050406030204" pitchFamily="18" charset="0"/>
                <a:cs typeface="Consolas" panose="020B0609020204030204" pitchFamily="49" charset="0"/>
              </a:rPr>
              <a:t>I </a:t>
            </a:r>
            <a:r>
              <a:rPr lang="en-US" sz="4000" spc="300" dirty="0">
                <a:solidFill>
                  <a:srgbClr val="FF0000"/>
                </a:solidFill>
                <a:latin typeface="Cambria" panose="02040503050406030204" pitchFamily="18" charset="0"/>
                <a:cs typeface="Consolas" panose="020B0609020204030204" pitchFamily="49" charset="0"/>
              </a:rPr>
              <a:t>c</a:t>
            </a:r>
            <a:r>
              <a:rPr lang="en-US" sz="4000" spc="300" dirty="0">
                <a:latin typeface="Cambria" panose="02040503050406030204" pitchFamily="18" charset="0"/>
                <a:cs typeface="Consolas" panose="020B0609020204030204" pitchFamily="49" charset="0"/>
              </a:rPr>
              <a:t>an remember when he was a pup.</a:t>
            </a:r>
          </a:p>
        </p:txBody>
      </p:sp>
    </p:spTree>
    <p:extLst>
      <p:ext uri="{BB962C8B-B14F-4D97-AF65-F5344CB8AC3E}">
        <p14:creationId xmlns:p14="http://schemas.microsoft.com/office/powerpoint/2010/main" val="384233376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						   2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1100" y="1174671"/>
            <a:ext cx="117363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spc="300" dirty="0">
                <a:latin typeface="Cambria" panose="02040503050406030204" pitchFamily="18" charset="0"/>
                <a:cs typeface="Consolas" panose="020B0609020204030204" pitchFamily="49" charset="0"/>
              </a:rPr>
              <a:t>I </a:t>
            </a:r>
            <a:r>
              <a:rPr lang="en-US" sz="4000" spc="300" dirty="0">
                <a:solidFill>
                  <a:srgbClr val="FF0000"/>
                </a:solidFill>
                <a:latin typeface="Cambria" panose="02040503050406030204" pitchFamily="18" charset="0"/>
                <a:cs typeface="Consolas" panose="020B0609020204030204" pitchFamily="49" charset="0"/>
              </a:rPr>
              <a:t>c</a:t>
            </a:r>
            <a:r>
              <a:rPr lang="en-US" sz="4000" spc="300" dirty="0">
                <a:latin typeface="Cambria" panose="02040503050406030204" pitchFamily="18" charset="0"/>
                <a:cs typeface="Consolas" panose="020B0609020204030204" pitchFamily="49" charset="0"/>
              </a:rPr>
              <a:t>an remem</a:t>
            </a:r>
            <a:r>
              <a:rPr lang="en-US" sz="4000" spc="300" dirty="0">
                <a:solidFill>
                  <a:srgbClr val="FF0000"/>
                </a:solidFill>
                <a:latin typeface="Cambria" panose="02040503050406030204" pitchFamily="18" charset="0"/>
                <a:cs typeface="Consolas" panose="020B0609020204030204" pitchFamily="49" charset="0"/>
              </a:rPr>
              <a:t>b</a:t>
            </a:r>
            <a:r>
              <a:rPr lang="en-US" sz="4000" spc="300" dirty="0">
                <a:latin typeface="Cambria" panose="02040503050406030204" pitchFamily="18" charset="0"/>
                <a:cs typeface="Consolas" panose="020B0609020204030204" pitchFamily="49" charset="0"/>
              </a:rPr>
              <a:t>er when he was a pup.</a:t>
            </a:r>
          </a:p>
        </p:txBody>
      </p:sp>
    </p:spTree>
    <p:extLst>
      <p:ext uri="{BB962C8B-B14F-4D97-AF65-F5344CB8AC3E}">
        <p14:creationId xmlns:p14="http://schemas.microsoft.com/office/powerpoint/2010/main" val="336197795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						   2									    3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1100" y="1174671"/>
            <a:ext cx="117363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spc="300" dirty="0">
                <a:latin typeface="Cambria" panose="02040503050406030204" pitchFamily="18" charset="0"/>
                <a:cs typeface="Consolas" panose="020B0609020204030204" pitchFamily="49" charset="0"/>
              </a:rPr>
              <a:t>I </a:t>
            </a:r>
            <a:r>
              <a:rPr lang="en-US" sz="4000" spc="300" dirty="0">
                <a:solidFill>
                  <a:srgbClr val="FF0000"/>
                </a:solidFill>
                <a:latin typeface="Cambria" panose="02040503050406030204" pitchFamily="18" charset="0"/>
                <a:cs typeface="Consolas" panose="020B0609020204030204" pitchFamily="49" charset="0"/>
              </a:rPr>
              <a:t>c</a:t>
            </a:r>
            <a:r>
              <a:rPr lang="en-US" sz="4000" spc="300" dirty="0">
                <a:latin typeface="Cambria" panose="02040503050406030204" pitchFamily="18" charset="0"/>
                <a:cs typeface="Consolas" panose="020B0609020204030204" pitchFamily="49" charset="0"/>
              </a:rPr>
              <a:t>an remem</a:t>
            </a:r>
            <a:r>
              <a:rPr lang="en-US" sz="4000" spc="300" dirty="0">
                <a:solidFill>
                  <a:srgbClr val="FF0000"/>
                </a:solidFill>
                <a:latin typeface="Cambria" panose="02040503050406030204" pitchFamily="18" charset="0"/>
                <a:cs typeface="Consolas" panose="020B0609020204030204" pitchFamily="49" charset="0"/>
              </a:rPr>
              <a:t>b</a:t>
            </a:r>
            <a:r>
              <a:rPr lang="en-US" sz="4000" spc="300" dirty="0">
                <a:latin typeface="Cambria" panose="02040503050406030204" pitchFamily="18" charset="0"/>
                <a:cs typeface="Consolas" panose="020B0609020204030204" pitchFamily="49" charset="0"/>
              </a:rPr>
              <a:t>er when he was a </a:t>
            </a:r>
            <a:r>
              <a:rPr lang="en-US" sz="4000" spc="300" dirty="0">
                <a:solidFill>
                  <a:srgbClr val="FF0000"/>
                </a:solidFill>
                <a:latin typeface="Cambria" panose="02040503050406030204" pitchFamily="18" charset="0"/>
                <a:cs typeface="Consolas" panose="020B0609020204030204" pitchFamily="49" charset="0"/>
              </a:rPr>
              <a:t>p</a:t>
            </a:r>
            <a:r>
              <a:rPr lang="en-US" sz="4000" spc="300" dirty="0">
                <a:latin typeface="Cambria" panose="02040503050406030204" pitchFamily="18" charset="0"/>
                <a:cs typeface="Consolas" panose="020B0609020204030204" pitchFamily="49" charset="0"/>
              </a:rPr>
              <a:t>up.</a:t>
            </a:r>
          </a:p>
        </p:txBody>
      </p:sp>
    </p:spTree>
    <p:extLst>
      <p:ext uri="{BB962C8B-B14F-4D97-AF65-F5344CB8AC3E}">
        <p14:creationId xmlns:p14="http://schemas.microsoft.com/office/powerpoint/2010/main" val="39988490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789" y="1341003"/>
            <a:ext cx="117363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ambria" panose="02040503050406030204" pitchFamily="18" charset="0"/>
                <a:cs typeface="Consolas" panose="020B0609020204030204" pitchFamily="49" charset="0"/>
              </a:rPr>
              <a:t>The </a:t>
            </a:r>
            <a:r>
              <a:rPr lang="en-US" sz="4000" dirty="0">
                <a:latin typeface="Cambria" panose="02040503050406030204" pitchFamily="18" charset="0"/>
                <a:cs typeface="Consolas" panose="020B0609020204030204" pitchFamily="49" charset="0"/>
              </a:rPr>
              <a:t>old dog barks backward without getting </a:t>
            </a:r>
            <a:r>
              <a:rPr lang="en-US" sz="4000" dirty="0" smtClean="0">
                <a:latin typeface="Cambria" panose="02040503050406030204" pitchFamily="18" charset="0"/>
                <a:cs typeface="Consolas" panose="020B0609020204030204" pitchFamily="49" charset="0"/>
              </a:rPr>
              <a:t>up.</a:t>
            </a:r>
            <a:endParaRPr lang="en-US" sz="4000" dirty="0">
              <a:latin typeface="Cambria" panose="02040503050406030204" pitchFamily="18" charset="0"/>
              <a:cs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1039" y="2627993"/>
            <a:ext cx="117363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ambria" panose="02040503050406030204" pitchFamily="18" charset="0"/>
                <a:cs typeface="Consolas" panose="020B0609020204030204" pitchFamily="49" charset="0"/>
              </a:rPr>
              <a:t>I can remember when he was a pup.</a:t>
            </a:r>
          </a:p>
        </p:txBody>
      </p:sp>
    </p:spTree>
    <p:extLst>
      <p:ext uri="{BB962C8B-B14F-4D97-AF65-F5344CB8AC3E}">
        <p14:creationId xmlns:p14="http://schemas.microsoft.com/office/powerpoint/2010/main" val="82169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						   2									    3	  4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1100" y="1174671"/>
            <a:ext cx="117363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spc="300" dirty="0">
                <a:latin typeface="Cambria" panose="02040503050406030204" pitchFamily="18" charset="0"/>
                <a:cs typeface="Consolas" panose="020B0609020204030204" pitchFamily="49" charset="0"/>
              </a:rPr>
              <a:t>I </a:t>
            </a:r>
            <a:r>
              <a:rPr lang="en-US" sz="4000" spc="300" dirty="0">
                <a:solidFill>
                  <a:srgbClr val="FF0000"/>
                </a:solidFill>
                <a:latin typeface="Cambria" panose="02040503050406030204" pitchFamily="18" charset="0"/>
                <a:cs typeface="Consolas" panose="020B0609020204030204" pitchFamily="49" charset="0"/>
              </a:rPr>
              <a:t>c</a:t>
            </a:r>
            <a:r>
              <a:rPr lang="en-US" sz="4000" spc="300" dirty="0">
                <a:latin typeface="Cambria" panose="02040503050406030204" pitchFamily="18" charset="0"/>
                <a:cs typeface="Consolas" panose="020B0609020204030204" pitchFamily="49" charset="0"/>
              </a:rPr>
              <a:t>an remem</a:t>
            </a:r>
            <a:r>
              <a:rPr lang="en-US" sz="4000" spc="300" dirty="0">
                <a:solidFill>
                  <a:srgbClr val="FF0000"/>
                </a:solidFill>
                <a:latin typeface="Cambria" panose="02040503050406030204" pitchFamily="18" charset="0"/>
                <a:cs typeface="Consolas" panose="020B0609020204030204" pitchFamily="49" charset="0"/>
              </a:rPr>
              <a:t>b</a:t>
            </a:r>
            <a:r>
              <a:rPr lang="en-US" sz="4000" spc="300" dirty="0">
                <a:latin typeface="Cambria" panose="02040503050406030204" pitchFamily="18" charset="0"/>
                <a:cs typeface="Consolas" panose="020B0609020204030204" pitchFamily="49" charset="0"/>
              </a:rPr>
              <a:t>er when he was a </a:t>
            </a:r>
            <a:r>
              <a:rPr lang="en-US" sz="4000" spc="300" dirty="0">
                <a:solidFill>
                  <a:srgbClr val="FF0000"/>
                </a:solidFill>
                <a:latin typeface="Cambria" panose="02040503050406030204" pitchFamily="18" charset="0"/>
                <a:cs typeface="Consolas" panose="020B0609020204030204" pitchFamily="49" charset="0"/>
              </a:rPr>
              <a:t>p</a:t>
            </a:r>
            <a:r>
              <a:rPr lang="en-US" sz="4000" spc="300" dirty="0">
                <a:latin typeface="Cambria" panose="02040503050406030204" pitchFamily="18" charset="0"/>
                <a:cs typeface="Consolas" panose="020B0609020204030204" pitchFamily="49" charset="0"/>
              </a:rPr>
              <a:t>u</a:t>
            </a:r>
            <a:r>
              <a:rPr lang="en-US" sz="4000" spc="300" dirty="0">
                <a:solidFill>
                  <a:srgbClr val="FF0000"/>
                </a:solidFill>
                <a:latin typeface="Cambria" panose="02040503050406030204" pitchFamily="18" charset="0"/>
                <a:cs typeface="Consolas" panose="020B0609020204030204" pitchFamily="49" charset="0"/>
              </a:rPr>
              <a:t>p</a:t>
            </a:r>
            <a:r>
              <a:rPr lang="en-US" sz="4000" spc="300" dirty="0">
                <a:latin typeface="Cambria" panose="02040503050406030204" pitchFamily="18" charset="0"/>
                <a:cs typeface="Consolas" panose="020B06090202040302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397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638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9770"/>
            <a:ext cx="4937760" cy="736282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latin typeface="Cambria" panose="02040503050406030204" pitchFamily="18" charset="0"/>
              </a:rPr>
              <a:t>STOPS</a:t>
            </a:r>
            <a:endParaRPr lang="en-US" sz="4800" dirty="0">
              <a:latin typeface="Cambria" panose="020405030504060302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1938130"/>
            <a:ext cx="4856259" cy="4022404"/>
          </a:xfrm>
        </p:spPr>
        <p:txBody>
          <a:bodyPr>
            <a:normAutofit/>
          </a:bodyPr>
          <a:lstStyle/>
          <a:p>
            <a:pPr marL="109728" lvl="1" indent="0">
              <a:lnSpc>
                <a:spcPct val="100000"/>
              </a:lnSpc>
              <a:buNone/>
              <a:tabLst>
                <a:tab pos="1371600" algn="ctr"/>
                <a:tab pos="3657600" algn="ctr"/>
              </a:tabLst>
            </a:pPr>
            <a:r>
              <a:rPr lang="en-US" sz="16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	Voiceless</a:t>
            </a:r>
            <a:r>
              <a:rPr lang="en-US" sz="1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1600" i="1" dirty="0">
                <a:solidFill>
                  <a:schemeClr val="accent2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Voiced</a:t>
            </a:r>
          </a:p>
          <a:p>
            <a:pPr marL="0" algn="ctr">
              <a:lnSpc>
                <a:spcPct val="100000"/>
              </a:lnSpc>
              <a:spcAft>
                <a:spcPts val="0"/>
              </a:spcAft>
              <a:tabLst>
                <a:tab pos="1371600" algn="ctr"/>
                <a:tab pos="3657600" algn="ctr"/>
              </a:tabLst>
            </a:pPr>
            <a:r>
              <a:rPr lang="en-US" sz="16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Bilabial</a:t>
            </a:r>
          </a:p>
          <a:p>
            <a:pPr marL="109728" lvl="1" indent="0">
              <a:lnSpc>
                <a:spcPct val="100000"/>
              </a:lnSpc>
              <a:spcAft>
                <a:spcPts val="900"/>
              </a:spcAft>
              <a:buNone/>
              <a:tabLst>
                <a:tab pos="1371600" algn="ctr"/>
                <a:tab pos="3657600" algn="ctr"/>
              </a:tabLst>
            </a:pPr>
            <a:r>
              <a:rPr lang="en-US" sz="24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	</a:t>
            </a:r>
            <a:r>
              <a:rPr lang="en-US" sz="2400" dirty="0" smtClean="0"/>
              <a:t>/p/  </a:t>
            </a: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ark	</a:t>
            </a:r>
            <a:r>
              <a:rPr lang="en-US" sz="2400" dirty="0" smtClean="0"/>
              <a:t>/b/  </a:t>
            </a: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ark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algn="ctr">
              <a:lnSpc>
                <a:spcPct val="100000"/>
              </a:lnSpc>
              <a:spcAft>
                <a:spcPts val="0"/>
              </a:spcAft>
              <a:tabLst>
                <a:tab pos="1371600" algn="ctr"/>
                <a:tab pos="3429000" algn="ctr"/>
              </a:tabLst>
            </a:pPr>
            <a:r>
              <a:rPr lang="en-US" sz="16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alveolar</a:t>
            </a:r>
            <a:endParaRPr lang="en-US" sz="1600" i="1" dirty="0">
              <a:solidFill>
                <a:schemeClr val="accent2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  <a:p>
            <a:pPr marL="0" lvl="2" indent="0">
              <a:lnSpc>
                <a:spcPct val="100000"/>
              </a:lnSpc>
              <a:spcBef>
                <a:spcPts val="1200"/>
              </a:spcBef>
              <a:spcAft>
                <a:spcPts val="900"/>
              </a:spcAft>
              <a:buSzPct val="100000"/>
              <a:buNone/>
              <a:tabLst>
                <a:tab pos="1371600" algn="ctr"/>
                <a:tab pos="3429000" algn="ctr"/>
              </a:tabLst>
            </a:pPr>
            <a:r>
              <a:rPr lang="en-US" sz="3000" dirty="0"/>
              <a:t>	</a:t>
            </a:r>
            <a:r>
              <a:rPr lang="en-US" sz="3000" dirty="0" smtClean="0"/>
              <a:t>/t/  </a:t>
            </a:r>
            <a:r>
              <a:rPr lang="en-US" sz="3000" b="1" u="sng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o	</a:t>
            </a:r>
            <a:r>
              <a:rPr lang="en-US" sz="3000" dirty="0" smtClean="0"/>
              <a:t>/r</a:t>
            </a:r>
            <a:r>
              <a:rPr lang="en-US" sz="3000" dirty="0"/>
              <a:t>/  </a:t>
            </a:r>
            <a:r>
              <a:rPr lang="en-US" sz="3000" b="1" u="sng" dirty="0" smtClean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endParaRPr lang="en-US" sz="3000" dirty="0">
              <a:solidFill>
                <a:schemeClr val="accent1">
                  <a:lumMod val="75000"/>
                </a:schemeClr>
              </a:solidFill>
            </a:endParaRPr>
          </a:p>
          <a:p>
            <a:pPr marL="0" algn="ctr">
              <a:lnSpc>
                <a:spcPct val="100000"/>
              </a:lnSpc>
              <a:spcAft>
                <a:spcPts val="0"/>
              </a:spcAft>
              <a:tabLst>
                <a:tab pos="1371600" algn="ctr"/>
                <a:tab pos="3429000" algn="ctr"/>
              </a:tabLst>
            </a:pPr>
            <a:r>
              <a:rPr lang="en-US" sz="16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velar</a:t>
            </a:r>
            <a:endParaRPr lang="en-US" sz="1600" i="1" dirty="0">
              <a:solidFill>
                <a:schemeClr val="accent2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  <a:p>
            <a:pPr marL="0" lvl="1" indent="0">
              <a:lnSpc>
                <a:spcPct val="100000"/>
              </a:lnSpc>
              <a:spcAft>
                <a:spcPts val="0"/>
              </a:spcAft>
              <a:buNone/>
              <a:tabLst>
                <a:tab pos="1371600" algn="ctr"/>
                <a:tab pos="3429000" algn="ctr"/>
              </a:tabLst>
            </a:pPr>
            <a:r>
              <a:rPr lang="en-US" sz="3200" dirty="0" smtClean="0"/>
              <a:t>	/k/  </a:t>
            </a:r>
            <a:r>
              <a:rPr lang="en-US" sz="3200" b="1" u="sng" dirty="0" smtClean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ut	</a:t>
            </a:r>
            <a:r>
              <a:rPr lang="en-US" sz="3200" dirty="0" smtClean="0"/>
              <a:t>/g/  </a:t>
            </a:r>
            <a:r>
              <a:rPr lang="en-US" sz="3200" b="1" u="sng" dirty="0" smtClean="0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ut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109770"/>
            <a:ext cx="4937760" cy="736282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latin typeface="Cambria" panose="02040503050406030204" pitchFamily="18" charset="0"/>
              </a:rPr>
              <a:t>“FLUIDS”</a:t>
            </a:r>
            <a:endParaRPr lang="en-US" sz="4800" dirty="0">
              <a:latin typeface="Cambria" panose="020405030504060302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1938130"/>
            <a:ext cx="5192202" cy="4022404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tabLst>
                <a:tab pos="1371600" algn="ctr"/>
                <a:tab pos="4114800" algn="ctr"/>
              </a:tabLst>
            </a:pP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Liquid</a:t>
            </a:r>
            <a:endParaRPr lang="en-US" i="1" dirty="0">
              <a:solidFill>
                <a:schemeClr val="accent2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  <a:p>
            <a:pPr marL="201168" lvl="1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tabLst>
                <a:tab pos="1371600" algn="ctr"/>
                <a:tab pos="4114800" algn="ctr"/>
              </a:tabLst>
            </a:pPr>
            <a:r>
              <a:rPr lang="en-US" sz="16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	alveolar	palatial</a:t>
            </a:r>
            <a:endParaRPr lang="en-US" sz="1600" i="1" dirty="0">
              <a:solidFill>
                <a:schemeClr val="accent2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  <a:p>
            <a:pPr marL="201168" lvl="1" inden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  <a:tabLst>
                <a:tab pos="1371600" algn="ctr"/>
                <a:tab pos="4114800" algn="ctr"/>
              </a:tabLst>
            </a:pPr>
            <a:r>
              <a:rPr lang="en-US" dirty="0" smtClean="0"/>
              <a:t>	</a:t>
            </a:r>
            <a:r>
              <a:rPr lang="en-US" sz="3400" dirty="0" smtClean="0"/>
              <a:t>/l/  </a:t>
            </a:r>
            <a:r>
              <a:rPr lang="en-US" sz="3400" b="1" u="sng" dirty="0" smtClean="0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en-US" sz="3400" dirty="0" smtClean="0">
                <a:solidFill>
                  <a:schemeClr val="accent1">
                    <a:lumMod val="75000"/>
                  </a:schemeClr>
                </a:solidFill>
              </a:rPr>
              <a:t>oad</a:t>
            </a:r>
            <a:r>
              <a:rPr lang="en-US" sz="3400" dirty="0"/>
              <a:t>	</a:t>
            </a:r>
            <a:r>
              <a:rPr lang="en-US" sz="3400" dirty="0" smtClean="0"/>
              <a:t>/r/  </a:t>
            </a:r>
            <a:r>
              <a:rPr lang="en-US" sz="3400" b="1" u="sng" dirty="0" smtClean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en-US" sz="3400" dirty="0" smtClean="0">
                <a:solidFill>
                  <a:schemeClr val="accent1">
                    <a:lumMod val="75000"/>
                  </a:schemeClr>
                </a:solidFill>
              </a:rPr>
              <a:t>oad</a:t>
            </a:r>
          </a:p>
          <a:p>
            <a:pPr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tabLst>
                <a:tab pos="1371600" algn="ctr"/>
                <a:tab pos="4114800" algn="ctr"/>
              </a:tabLst>
            </a:pP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Glides</a:t>
            </a:r>
            <a:endParaRPr lang="en-US" i="1" dirty="0">
              <a:solidFill>
                <a:schemeClr val="accent2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  <a:p>
            <a:pPr marL="201168" lvl="1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tabLst>
                <a:tab pos="1371600" algn="ctr"/>
                <a:tab pos="4114800" algn="ctr"/>
              </a:tabLst>
            </a:pPr>
            <a:r>
              <a:rPr lang="en-US" sz="16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	</a:t>
            </a:r>
            <a:r>
              <a:rPr lang="en-US" sz="16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bilabial</a:t>
            </a:r>
            <a:r>
              <a:rPr lang="en-US" sz="16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	</a:t>
            </a:r>
            <a:r>
              <a:rPr lang="en-US" sz="16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palatal</a:t>
            </a:r>
          </a:p>
          <a:p>
            <a:pPr marL="201168" lvl="1" indent="0">
              <a:lnSpc>
                <a:spcPct val="100000"/>
              </a:lnSpc>
              <a:spcBef>
                <a:spcPts val="600"/>
              </a:spcBef>
              <a:buNone/>
              <a:tabLst>
                <a:tab pos="1371600" algn="ctr"/>
                <a:tab pos="4114800" algn="ctr"/>
              </a:tabLst>
            </a:pPr>
            <a:r>
              <a:rPr lang="en-US" sz="3400" dirty="0" smtClean="0"/>
              <a:t>	/w/  </a:t>
            </a:r>
            <a:r>
              <a:rPr lang="en-US" sz="3400" b="1" u="sng" dirty="0" smtClean="0">
                <a:solidFill>
                  <a:schemeClr val="accent1">
                    <a:lumMod val="75000"/>
                  </a:schemeClr>
                </a:solidFill>
              </a:rPr>
              <a:t>w</a:t>
            </a:r>
            <a:r>
              <a:rPr lang="en-US" sz="3400" dirty="0" smtClean="0">
                <a:solidFill>
                  <a:schemeClr val="accent1">
                    <a:lumMod val="75000"/>
                  </a:schemeClr>
                </a:solidFill>
              </a:rPr>
              <a:t>oo</a:t>
            </a:r>
            <a:r>
              <a:rPr lang="en-US" sz="3400" dirty="0" smtClean="0"/>
              <a:t>	/j/  </a:t>
            </a:r>
            <a:r>
              <a:rPr lang="en-US" sz="3400" b="1" u="sng" dirty="0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sz="3400" dirty="0" smtClean="0">
                <a:solidFill>
                  <a:schemeClr val="accent1">
                    <a:lumMod val="75000"/>
                  </a:schemeClr>
                </a:solidFill>
              </a:rPr>
              <a:t>ou</a:t>
            </a:r>
          </a:p>
          <a:p>
            <a:pPr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tabLst>
                <a:tab pos="914400" algn="ctr"/>
                <a:tab pos="2743200" algn="ctr"/>
                <a:tab pos="4572000" algn="ctr"/>
              </a:tabLst>
            </a:pP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Nasal</a:t>
            </a:r>
            <a:endParaRPr lang="en-US" i="1" dirty="0">
              <a:solidFill>
                <a:schemeClr val="accent2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  <a:p>
            <a:pPr marL="201168" lvl="1" inden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  <a:tabLst>
                <a:tab pos="1371600" algn="ctr"/>
                <a:tab pos="4114800" algn="ctr"/>
              </a:tabLst>
            </a:pPr>
            <a:r>
              <a:rPr lang="en-US" sz="16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	</a:t>
            </a:r>
            <a:r>
              <a:rPr lang="en-US" sz="16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bilabial	alveolar</a:t>
            </a:r>
          </a:p>
          <a:p>
            <a:pPr marL="201168" lvl="1" indent="0">
              <a:lnSpc>
                <a:spcPct val="110000"/>
              </a:lnSpc>
              <a:spcBef>
                <a:spcPts val="600"/>
              </a:spcBef>
              <a:buNone/>
              <a:tabLst>
                <a:tab pos="1371600" algn="ctr"/>
                <a:tab pos="4114800" algn="ctr"/>
              </a:tabLst>
            </a:pPr>
            <a:r>
              <a:rPr lang="en-US" sz="3400" dirty="0"/>
              <a:t>	/m/ </a:t>
            </a:r>
            <a:r>
              <a:rPr lang="en-US" sz="3400" b="1" u="sng" dirty="0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US" sz="3400" dirty="0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sz="3400" dirty="0"/>
              <a:t>	/n/ </a:t>
            </a:r>
            <a:r>
              <a:rPr lang="en-US" sz="3400" b="1" u="sng" dirty="0" smtClean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n-US" sz="3400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endParaRPr lang="en-US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97280" y="286603"/>
            <a:ext cx="1005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pc="200" dirty="0" smtClean="0">
                <a:solidFill>
                  <a:srgbClr val="800000"/>
                </a:solidFill>
                <a:latin typeface="Cambria" panose="02040503050406030204" pitchFamily="18" charset="0"/>
              </a:rPr>
              <a:t>PHONETICS: ENGLISH SOUNDS</a:t>
            </a:r>
            <a:endParaRPr lang="en-US" sz="2800" spc="200" dirty="0">
              <a:solidFill>
                <a:srgbClr val="8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662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789" y="1341006"/>
            <a:ext cx="1173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The 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ol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dog barks backward without getting </a:t>
            </a:r>
            <a:r>
              <a:rPr lang="en-US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up.</a:t>
            </a:r>
            <a:endParaRPr lang="en-US" sz="3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7788" y="284414"/>
            <a:ext cx="11736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Cambria" panose="02040503050406030204" pitchFamily="18" charset="0"/>
                <a:cs typeface="Consolas" panose="020B0609020204030204" pitchFamily="49" charset="0"/>
              </a:rPr>
              <a:t>Finding the stops:</a:t>
            </a:r>
            <a:endParaRPr lang="en-US" sz="2800" i="1" dirty="0">
              <a:latin typeface="Cambria" panose="02040503050406030204" pitchFamily="18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084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789" y="1341006"/>
            <a:ext cx="1173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The 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ol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og barks backward without getting </a:t>
            </a:r>
            <a:r>
              <a:rPr lang="en-US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up.</a:t>
            </a:r>
            <a:endParaRPr lang="en-US" sz="3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1   2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825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789" y="1341006"/>
            <a:ext cx="1173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The 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ol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barks backward without getting </a:t>
            </a:r>
            <a:r>
              <a:rPr lang="en-US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up.</a:t>
            </a:r>
            <a:endParaRPr lang="en-US" sz="3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1   2   3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18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789" y="1341006"/>
            <a:ext cx="1173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The 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ol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arks backward without getting </a:t>
            </a:r>
            <a:r>
              <a:rPr lang="en-US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up.</a:t>
            </a:r>
            <a:endParaRPr lang="en-US" sz="3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1   2   3   4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560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789" y="1341006"/>
            <a:ext cx="1173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The 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ol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s backward without getting </a:t>
            </a:r>
            <a:r>
              <a:rPr lang="en-US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up.</a:t>
            </a:r>
            <a:endParaRPr lang="en-US" sz="3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1   2   3   4     5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99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7789" y="1341006"/>
            <a:ext cx="1173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The 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ol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o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ar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s 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ackward without getting </a:t>
            </a:r>
            <a:r>
              <a:rPr lang="en-US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up.</a:t>
            </a:r>
            <a:endParaRPr lang="en-US" sz="3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1100" y="1882557"/>
            <a:ext cx="1173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1   2   3   4     5     6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783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182</TotalTime>
  <Words>301</Words>
  <Application>Microsoft Office PowerPoint</Application>
  <PresentationFormat>Widescreen</PresentationFormat>
  <Paragraphs>58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Calibri</vt:lpstr>
      <vt:lpstr>Calibri Light</vt:lpstr>
      <vt:lpstr>Cambria</vt:lpstr>
      <vt:lpstr>Consolas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Skip Nicholson</dc:creator>
  <cp:lastModifiedBy>Skip Nicholson</cp:lastModifiedBy>
  <cp:revision>24</cp:revision>
  <dcterms:created xsi:type="dcterms:W3CDTF">2014-04-05T17:23:51Z</dcterms:created>
  <dcterms:modified xsi:type="dcterms:W3CDTF">2015-04-06T18:39:05Z</dcterms:modified>
</cp:coreProperties>
</file>